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  <p:sldMasterId id="2147483962" r:id="rId2"/>
  </p:sldMasterIdLst>
  <p:notesMasterIdLst>
    <p:notesMasterId r:id="rId43"/>
  </p:notesMasterIdLst>
  <p:sldIdLst>
    <p:sldId id="266" r:id="rId3"/>
    <p:sldId id="267" r:id="rId4"/>
    <p:sldId id="269" r:id="rId5"/>
    <p:sldId id="268" r:id="rId6"/>
    <p:sldId id="270" r:id="rId7"/>
    <p:sldId id="286" r:id="rId8"/>
    <p:sldId id="285" r:id="rId9"/>
    <p:sldId id="298" r:id="rId10"/>
    <p:sldId id="299" r:id="rId11"/>
    <p:sldId id="300" r:id="rId12"/>
    <p:sldId id="302" r:id="rId13"/>
    <p:sldId id="301" r:id="rId14"/>
    <p:sldId id="305" r:id="rId15"/>
    <p:sldId id="304" r:id="rId16"/>
    <p:sldId id="306" r:id="rId17"/>
    <p:sldId id="307" r:id="rId18"/>
    <p:sldId id="308" r:id="rId19"/>
    <p:sldId id="312" r:id="rId20"/>
    <p:sldId id="309" r:id="rId21"/>
    <p:sldId id="314" r:id="rId22"/>
    <p:sldId id="310" r:id="rId23"/>
    <p:sldId id="311" r:id="rId24"/>
    <p:sldId id="313" r:id="rId25"/>
    <p:sldId id="275" r:id="rId26"/>
    <p:sldId id="276" r:id="rId27"/>
    <p:sldId id="280" r:id="rId28"/>
    <p:sldId id="281" r:id="rId29"/>
    <p:sldId id="282" r:id="rId30"/>
    <p:sldId id="283" r:id="rId31"/>
    <p:sldId id="258" r:id="rId32"/>
    <p:sldId id="295" r:id="rId33"/>
    <p:sldId id="264" r:id="rId34"/>
    <p:sldId id="262" r:id="rId35"/>
    <p:sldId id="261" r:id="rId36"/>
    <p:sldId id="259" r:id="rId37"/>
    <p:sldId id="256" r:id="rId38"/>
    <p:sldId id="296" r:id="rId39"/>
    <p:sldId id="257" r:id="rId40"/>
    <p:sldId id="260" r:id="rId41"/>
    <p:sldId id="28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916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3;&#1040;&#1059;&#1050;&#1040;_!!!!!!!!!!!!!!!!!!!!!!!!!!!\&#1053;&#1048;&#1056;C\&#1056;&#1050;&#1053;&#1056;&#1057;\&#1057;&#1087;&#1080;&#1089;&#1086;&#1082;%20&#1088;&#1072;&#1073;&#1086;&#1090;%20&#1085;&#1072;%20&#1056;&#1050;&#1053;&#1056;&#1057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7.8657106267513682E-2"/>
          <c:y val="7.4749651716322724E-2"/>
          <c:w val="0.91373033081009802"/>
          <c:h val="0.70484067199560263"/>
        </c:manualLayout>
      </c:layout>
      <c:bar3DChart>
        <c:barDir val="col"/>
        <c:grouping val="clustered"/>
        <c:ser>
          <c:idx val="0"/>
          <c:order val="0"/>
          <c:tx>
            <c:strRef>
              <c:f>Диаграмма!$B$2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1540950238363082E-2"/>
                  <c:y val="5.283262669089482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5131656929980726E-3"/>
                  <c:y val="-1.15795679386230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1695799755236655E-4"/>
                  <c:y val="-1.2891742378356479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588257479545261E-3"/>
                  <c:y val="-5.185382596406217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Диаграмма!$A$3:$A$6</c:f>
              <c:strCache>
                <c:ptCount val="4"/>
                <c:pt idx="0">
                  <c:v>I категория</c:v>
                </c:pt>
                <c:pt idx="1">
                  <c:v>II категория</c:v>
                </c:pt>
                <c:pt idx="2">
                  <c:v>III категория</c:v>
                </c:pt>
                <c:pt idx="3">
                  <c:v>без категории</c:v>
                </c:pt>
              </c:strCache>
            </c:strRef>
          </c:cat>
          <c:val>
            <c:numRef>
              <c:f>Диаграмма!$B$3:$B$6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4</c:v>
                </c:pt>
                <c:pt idx="3">
                  <c:v>13</c:v>
                </c:pt>
              </c:numCache>
            </c:numRef>
          </c:val>
        </c:ser>
        <c:ser>
          <c:idx val="2"/>
          <c:order val="1"/>
          <c:tx>
            <c:strRef>
              <c:f>Диаграмма!$D$2</c:f>
              <c:strCache>
                <c:ptCount val="1"/>
                <c:pt idx="0">
                  <c:v>2010</c:v>
                </c:pt>
              </c:strCache>
            </c:strRef>
          </c:tx>
          <c:dLbls>
            <c:dLbl>
              <c:idx val="0"/>
              <c:layout>
                <c:manualLayout>
                  <c:x val="1.2920159173651722E-3"/>
                  <c:y val="-4.566444579042996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427906189145767E-3"/>
                  <c:y val="-1.3179890975166571E-4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1737363474727459E-3"/>
                  <c:y val="-2.468968302039168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5738179355147109E-3"/>
                  <c:y val="2.326832222895219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Диаграмма!$D$3:$D$6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</c:ser>
        <c:ser>
          <c:idx val="3"/>
          <c:order val="2"/>
          <c:tx>
            <c:strRef>
              <c:f>Диаграмма!$E$2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2.2051862285542914E-3"/>
                  <c:y val="8.4829396325460506E-4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830150629998401E-3"/>
                  <c:y val="9.913022410660261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218040193656263E-3"/>
                  <c:y val="-1.682794266101358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997867935130019E-3"/>
                  <c:y val="-1.293761356753479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Диаграмма!$E$3:$E$6</c:f>
              <c:numCache>
                <c:formatCode>General</c:formatCode>
                <c:ptCount val="4"/>
                <c:pt idx="0">
                  <c:v>9</c:v>
                </c:pt>
                <c:pt idx="1">
                  <c:v>12</c:v>
                </c:pt>
                <c:pt idx="2">
                  <c:v>1</c:v>
                </c:pt>
                <c:pt idx="3">
                  <c:v>11</c:v>
                </c:pt>
              </c:numCache>
            </c:numRef>
          </c:val>
        </c:ser>
        <c:ser>
          <c:idx val="4"/>
          <c:order val="3"/>
          <c:tx>
            <c:strRef>
              <c:f>Диаграмма!$F$2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3.4614881350974879E-3"/>
                  <c:y val="3.9252170401776927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0208742235666763E-3"/>
                  <c:y val="-1.293761356753479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5638503398218924E-3"/>
                  <c:y val="-3.249909145972156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8740003540613852E-3"/>
                  <c:y val="-1.699430648092058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Диаграмма!$F$3:$F$6</c:f>
              <c:numCache>
                <c:formatCode>General</c:formatCode>
                <c:ptCount val="4"/>
                <c:pt idx="0">
                  <c:v>9</c:v>
                </c:pt>
                <c:pt idx="1">
                  <c:v>11</c:v>
                </c:pt>
                <c:pt idx="2">
                  <c:v>0</c:v>
                </c:pt>
                <c:pt idx="3">
                  <c:v>4</c:v>
                </c:pt>
              </c:numCache>
            </c:numRef>
          </c:val>
        </c:ser>
        <c:ser>
          <c:idx val="5"/>
          <c:order val="4"/>
          <c:tx>
            <c:strRef>
              <c:f>Диаграмма!$G$2</c:f>
              <c:strCache>
                <c:ptCount val="1"/>
                <c:pt idx="0">
                  <c:v>2013</c:v>
                </c:pt>
              </c:strCache>
            </c:strRef>
          </c:tx>
          <c:dLbls>
            <c:dLbl>
              <c:idx val="0"/>
              <c:layout>
                <c:manualLayout>
                  <c:x val="2.6998768011141476E-2"/>
                  <c:y val="1.179794064203519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1058412419855479E-3"/>
                  <c:y val="2.160468402988088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153891477851182E-2"/>
                  <c:y val="-4.806783767413713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1343354807922076E-3"/>
                  <c:y val="-2.093050676357765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Диаграмма!$G$3:$G$6</c:f>
              <c:numCache>
                <c:formatCode>General</c:formatCode>
                <c:ptCount val="4"/>
                <c:pt idx="0">
                  <c:v>15</c:v>
                </c:pt>
                <c:pt idx="1">
                  <c:v>10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ser>
          <c:idx val="1"/>
          <c:order val="5"/>
          <c:tx>
            <c:v>2014</c:v>
          </c:tx>
          <c:dLbls>
            <c:dLbl>
              <c:idx val="2"/>
              <c:layout>
                <c:manualLayout>
                  <c:x val="-2.3460410557184751E-2"/>
                  <c:y val="-2.461538461538461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9100684261974602E-3"/>
                  <c:y val="-1.641025641025642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Диаграмма!$H$3:$H$6</c:f>
              <c:numCache>
                <c:formatCode>General</c:formatCode>
                <c:ptCount val="4"/>
                <c:pt idx="0">
                  <c:v>5</c:v>
                </c:pt>
                <c:pt idx="1">
                  <c:v>21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6"/>
          <c:order val="6"/>
          <c:tx>
            <c:strRef>
              <c:f>Диаграмма!$I$2</c:f>
              <c:strCache>
                <c:ptCount val="1"/>
                <c:pt idx="0">
                  <c:v>2015</c:v>
                </c:pt>
              </c:strCache>
            </c:strRef>
          </c:tx>
          <c:dLbls>
            <c:dLbl>
              <c:idx val="1"/>
              <c:layout>
                <c:manualLayout>
                  <c:x val="1.1730205278592429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Диаграмма!$I$3:$I$6</c:f>
              <c:numCache>
                <c:formatCode>General</c:formatCode>
                <c:ptCount val="4"/>
                <c:pt idx="0">
                  <c:v>5</c:v>
                </c:pt>
                <c:pt idx="1">
                  <c:v>21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dLbls/>
        <c:shape val="cylinder"/>
        <c:axId val="65798528"/>
        <c:axId val="65800064"/>
        <c:axId val="0"/>
      </c:bar3DChart>
      <c:catAx>
        <c:axId val="65798528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65800064"/>
        <c:crosses val="autoZero"/>
        <c:auto val="1"/>
        <c:lblAlgn val="ctr"/>
        <c:lblOffset val="100"/>
      </c:catAx>
      <c:valAx>
        <c:axId val="658000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dirty="0"/>
                  <a:t>Количество научных работ</a:t>
                </a:r>
              </a:p>
            </c:rich>
          </c:tx>
          <c:layout>
            <c:manualLayout>
              <c:xMode val="edge"/>
              <c:yMode val="edge"/>
              <c:x val="4.0707773847109777E-3"/>
              <c:y val="0.3012245888506022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65798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6474996343932371"/>
          <c:y val="3.282051282051298E-2"/>
          <c:w val="6.7970535941072024E-2"/>
          <c:h val="0.49158118312134214"/>
        </c:manualLayout>
      </c:layout>
      <c:spPr>
        <a:solidFill>
          <a:schemeClr val="bg1"/>
        </a:solidFill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8CBEE-7CCA-474E-9444-83E65405E5EC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73B00-FA57-409C-AB0C-1A3DE5CD3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32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>
                <a:latin typeface="Arial" charset="0"/>
              </a:rPr>
              <a:t>На факультете осуществляют деятельность 11 научных кружков, из которых 7 – функционируют на кафедре права, и по одному научному кружку на кафедрах агробизнеса, истории государства и права, маркетинга, истории и </a:t>
            </a:r>
            <a:r>
              <a:rPr lang="ru-RU" dirty="0" err="1" smtClean="0">
                <a:latin typeface="Arial" charset="0"/>
              </a:rPr>
              <a:t>культурологии</a:t>
            </a:r>
            <a:r>
              <a:rPr lang="ru-RU" dirty="0" smtClean="0">
                <a:latin typeface="Arial" charset="0"/>
              </a:rPr>
              <a:t>.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74D3E-B08D-49E5-8FE8-BA2334C5F09D}" type="slidenum">
              <a:rPr lang="ru-RU" smtClean="0">
                <a:latin typeface="Arial" charset="0"/>
              </a:rPr>
              <a:pPr/>
              <a:t>24</a:t>
            </a:fld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74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>
                <a:latin typeface="Arial" charset="0"/>
              </a:rPr>
              <a:t>Кроме 11 научных кружков, студенты занимаются прикладными исследованиями в студенческих научно-исследовательских лабораториях, которых на факультете 3: по одной на кафедре маркетинга и агробизнеса, а также </a:t>
            </a:r>
            <a:r>
              <a:rPr lang="ru-RU" dirty="0" err="1" smtClean="0">
                <a:latin typeface="Arial" charset="0"/>
              </a:rPr>
              <a:t>межкафедральная</a:t>
            </a:r>
            <a:r>
              <a:rPr lang="ru-RU" dirty="0" smtClean="0">
                <a:latin typeface="Arial" charset="0"/>
              </a:rPr>
              <a:t> лаборатория кафедр права и кафедры истории государства и права.</a:t>
            </a: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9C4851-06B2-4452-B6E4-E98540BC8B15}" type="slidenum">
              <a:rPr lang="ru-RU" smtClean="0">
                <a:latin typeface="Arial" charset="0"/>
              </a:rPr>
              <a:pPr/>
              <a:t>25</a:t>
            </a:fld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17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8926480"/>
      </p:ext>
    </p:extLst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4641129"/>
      </p:ext>
    </p:extLst>
  </p:cSld>
  <p:clrMapOvr>
    <a:masterClrMapping/>
  </p:clrMapOvr>
  <p:transition spd="slow" advClick="0" advTm="10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383333"/>
      </p:ext>
    </p:extLst>
  </p:cSld>
  <p:clrMapOvr>
    <a:masterClrMapping/>
  </p:clrMapOvr>
  <p:transition spd="slow" advClick="0" advTm="10000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0999246"/>
      </p:ext>
    </p:extLst>
  </p:cSld>
  <p:clrMapOvr>
    <a:masterClrMapping/>
  </p:clrMapOvr>
  <p:transition spd="slow" advClick="0" advTm="10000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039212"/>
      </p:ext>
    </p:extLst>
  </p:cSld>
  <p:clrMapOvr>
    <a:masterClrMapping/>
  </p:clrMapOvr>
  <p:transition spd="slow" advClick="0" advTm="10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6132069"/>
      </p:ext>
    </p:extLst>
  </p:cSld>
  <p:clrMapOvr>
    <a:masterClrMapping/>
  </p:clrMapOvr>
  <p:transition spd="slow" advClick="0" advTm="10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3404245"/>
      </p:ext>
    </p:extLst>
  </p:cSld>
  <p:clrMapOvr>
    <a:masterClrMapping/>
  </p:clrMapOvr>
  <p:transition spd="slow" advClick="0" advTm="10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383005"/>
      </p:ext>
    </p:extLst>
  </p:cSld>
  <p:clrMapOvr>
    <a:masterClrMapping/>
  </p:clrMapOvr>
  <p:transition spd="slow" advClick="0" advTm="10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269510"/>
      </p:ext>
    </p:extLst>
  </p:cSld>
  <p:clrMapOvr>
    <a:masterClrMapping/>
  </p:clrMapOvr>
  <p:transition spd="slow" advClick="0" advTm="10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9662227"/>
      </p:ext>
    </p:extLst>
  </p:cSld>
  <p:clrMapOvr>
    <a:masterClrMapping/>
  </p:clrMapOvr>
  <p:transition spd="slow" advClick="0" advTm="10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9447997"/>
      </p:ext>
    </p:extLst>
  </p:cSld>
  <p:clrMapOvr>
    <a:masterClrMapping/>
  </p:clrMapOvr>
  <p:transition spd="slow" advClick="0" advTm="10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770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 spd="slow" advClick="0" advTm="10000">
    <p:circl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рутюнян\Desktop\гуманитарий\7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560840" cy="5760640"/>
          </a:xfrm>
        </p:spPr>
        <p:txBody>
          <a:bodyPr>
            <a:normAutofit/>
          </a:bodyPr>
          <a:lstStyle/>
          <a:p>
            <a:r>
              <a:rPr lang="ru-RU" sz="10500" b="1" dirty="0" smtClean="0">
                <a:solidFill>
                  <a:schemeClr val="bg1"/>
                </a:solidFill>
                <a:latin typeface="Constantia" pitchFamily="18" charset="0"/>
              </a:rPr>
              <a:t>ДНИ НАУКИ </a:t>
            </a:r>
            <a:br>
              <a:rPr lang="ru-RU" sz="10500" b="1" dirty="0" smtClean="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sz="10500" b="1" dirty="0" smtClean="0">
                <a:solidFill>
                  <a:schemeClr val="bg1"/>
                </a:solidFill>
                <a:latin typeface="Constantia" pitchFamily="18" charset="0"/>
              </a:rPr>
              <a:t>201</a:t>
            </a:r>
            <a:r>
              <a:rPr lang="en-US" sz="10500" b="1" dirty="0" smtClean="0">
                <a:solidFill>
                  <a:schemeClr val="bg1"/>
                </a:solidFill>
                <a:latin typeface="Constantia" pitchFamily="18" charset="0"/>
              </a:rPr>
              <a:t>6</a:t>
            </a:r>
            <a:endParaRPr lang="ru-RU" sz="105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5485" r="42589" b="25301"/>
          <a:stretch>
            <a:fillRect/>
          </a:stretch>
        </p:blipFill>
        <p:spPr bwMode="auto">
          <a:xfrm>
            <a:off x="899592" y="0"/>
            <a:ext cx="3744416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4770" t="9429" r="5587" b="11390"/>
          <a:stretch>
            <a:fillRect/>
          </a:stretch>
        </p:blipFill>
        <p:spPr bwMode="auto">
          <a:xfrm>
            <a:off x="6051621" y="0"/>
            <a:ext cx="3092379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533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Проведение научных конференций в 2015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64" y="928671"/>
          <a:ext cx="8358277" cy="546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98"/>
                <a:gridCol w="4071966"/>
                <a:gridCol w="2714644"/>
                <a:gridCol w="1071569"/>
              </a:tblGrid>
              <a:tr h="77078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 п.п.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темы, вид мероприятия (конференция, семинар, симпозиум, совещание и др.)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Статус (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</a:rPr>
                        <a:t>междунар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.,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</a:rPr>
                        <a:t>республ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., областные и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</a:rPr>
                        <a:t>внитривузовские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Срок проведения</a:t>
                      </a:r>
                      <a:endParaRPr lang="ru-RU" sz="1400" dirty="0"/>
                    </a:p>
                  </a:txBody>
                  <a:tcPr/>
                </a:tc>
              </a:tr>
              <a:tr h="53949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Праз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вайну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праз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памяць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праз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лёсы.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Конференция 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Республиканская научная студенческая конференция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 мая 2015</a:t>
                      </a:r>
                      <a:r>
                        <a:rPr lang="en-US" sz="16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66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Организационно-правовое обеспечение механизма хозяйствования в сфере АПК. Конференция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XΙΙ Международная научно-практическая конференция студентов и магистрантов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19-22 мая 2015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66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Политическое и социально-экономическое развитие Республики Беларусь: история и современность. Конференция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Республиканская научная конференция студентов и магистрантов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22.09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–07.10.</a:t>
                      </a:r>
                      <a:endParaRPr lang="en-US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949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Научный поиск молодежи XXI века.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Конференция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66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Духовная культура и молодёжь. Молодёжная школа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Республиканская конференция-семинар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14-18 декабря 2015 </a:t>
                      </a:r>
                      <a:r>
                        <a:rPr lang="be-BY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9380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VII 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Инвест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Уикенд (проводимый в рамках Программы государственной поддержки малого и среднего предпринимательства Могилёвской области на 2013-2015гг.)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Областной бизнес-форум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 декабря 2015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Дипломы участников конференции «</a:t>
            </a: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Организационно-правовое обеспечение механизма хозяйствования в сфере АПК»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НАУКА_!!!!!!!!!!!!!!!!!!!!!!!!!!!\НИРC\КОНФЕРЕНЦИЯ НАША\СтудКонференция НИРС 2015\Новости на сайт конференции 28.05.2015\Фото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25625"/>
            <a:ext cx="785818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F:\НАУКА_!!!!!!!!!!!!!!!!!!!!!!!!!!!\НИРC\КОНФЕРЕНЦИЯ НАША\СтудКонференция НИРС 2015\Новости на сайт конференции 28.05.2015\Фото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28680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 advClick="0" advTm="10000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7 Могилёвский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ИнвестУикенд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:\7 инвест уикенд 18 декабря 2015 г\IMG_003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857364"/>
            <a:ext cx="3642303" cy="401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7 инвест уикенд 18 декабря 2015 г\IMG_00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001" y="1875617"/>
            <a:ext cx="3748792" cy="400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Предметные олимпиады по учебным дисциплинам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5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2143116"/>
            <a:ext cx="4357718" cy="4714884"/>
          </a:xfrm>
          <a:prstGeom prst="rect">
            <a:avLst/>
          </a:prstGeom>
        </p:spPr>
      </p:pic>
      <p:pic>
        <p:nvPicPr>
          <p:cNvPr id="5" name="Рисунок 4" descr="a_qJzh5Rtj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2143116"/>
            <a:ext cx="3071802" cy="4714884"/>
          </a:xfrm>
          <a:prstGeom prst="rect">
            <a:avLst/>
          </a:prstGeom>
        </p:spPr>
      </p:pic>
      <p:pic>
        <p:nvPicPr>
          <p:cNvPr id="4" name="Содержимое 3" descr="IMG_206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2143116"/>
            <a:ext cx="2758016" cy="4714884"/>
          </a:xfrm>
        </p:spPr>
      </p:pic>
    </p:spTree>
  </p:cSld>
  <p:clrMapOvr>
    <a:masterClrMapping/>
  </p:clrMapOvr>
  <p:transition spd="slow" advClick="0" advTm="100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МЕРОПРИЯТИЯ, В КОТОРЫХ ПРИНЯЛИ УЧАСТИЕ СТУДЕНТЫ И МАГИСТРАНТЫ ФАКУЛЬТЕТА БИЗНЕСА И ПРАВА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886" y="1825625"/>
            <a:ext cx="3943350" cy="4351338"/>
          </a:xfrm>
        </p:spPr>
        <p:txBody>
          <a:bodyPr>
            <a:normAutofit fontScale="92500" lnSpcReduction="10000"/>
          </a:bodyPr>
          <a:lstStyle/>
          <a:p>
            <a:r>
              <a:rPr lang="be-BY" b="1" dirty="0" smtClean="0"/>
              <a:t>Участие команды студентов факультета бизнеса и права специальности </a:t>
            </a:r>
            <a:r>
              <a:rPr lang="ru-RU" b="1" dirty="0" smtClean="0"/>
              <a:t>«</a:t>
            </a:r>
            <a:r>
              <a:rPr lang="be-BY" b="1" dirty="0" smtClean="0"/>
              <a:t>Правоведение</a:t>
            </a:r>
            <a:r>
              <a:rPr lang="ru-RU" b="1" dirty="0" smtClean="0"/>
              <a:t>» </a:t>
            </a:r>
            <a:r>
              <a:rPr lang="be-BY" b="1" dirty="0" smtClean="0"/>
              <a:t>на Региональной олимпиаде правовых знаний в УО</a:t>
            </a:r>
            <a:r>
              <a:rPr lang="en-US" b="1" dirty="0" smtClean="0"/>
              <a:t> </a:t>
            </a:r>
            <a:r>
              <a:rPr lang="ru-RU" b="1" dirty="0" smtClean="0"/>
              <a:t>«</a:t>
            </a:r>
            <a:r>
              <a:rPr lang="be-BY" b="1" dirty="0" smtClean="0"/>
              <a:t>Могилёвский государственный университет имени А.А. Кулешова</a:t>
            </a:r>
            <a:r>
              <a:rPr lang="ru-RU" b="1" dirty="0" smtClean="0"/>
              <a:t>» (3 декабря 2015 года)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825625"/>
            <a:ext cx="4717682" cy="4351338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НАУКА_!!!!!!!!!!!!!!!!!!!!!!!!!!!\НИРC\КОНКУРСЫ, ОЛИМПИАДЫ\Сапеговские чтения\Грамота 1 место Сапеговские чтения сжат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14290"/>
            <a:ext cx="2417492" cy="27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4071966" cy="3643338"/>
          </a:xfrm>
        </p:spPr>
        <p:txBody>
          <a:bodyPr/>
          <a:lstStyle/>
          <a:p>
            <a:r>
              <a:rPr lang="be-BY" b="1" dirty="0" smtClean="0"/>
              <a:t>Участие команды студентов факультета бизнеса и права специальности </a:t>
            </a:r>
            <a:r>
              <a:rPr lang="ru-RU" b="1" dirty="0" smtClean="0"/>
              <a:t>«</a:t>
            </a:r>
            <a:r>
              <a:rPr lang="be-BY" b="1" dirty="0" smtClean="0"/>
              <a:t>Правоведение</a:t>
            </a:r>
            <a:r>
              <a:rPr lang="ru-RU" b="1" dirty="0" smtClean="0"/>
              <a:t>» </a:t>
            </a:r>
            <a:r>
              <a:rPr lang="be-BY" b="1" dirty="0" smtClean="0"/>
              <a:t>в </a:t>
            </a:r>
            <a:r>
              <a:rPr lang="ru-RU" b="1" dirty="0" err="1" smtClean="0"/>
              <a:t>Сапеговских</a:t>
            </a:r>
            <a:r>
              <a:rPr lang="ru-RU" b="1" dirty="0" smtClean="0"/>
              <a:t> чтениях – </a:t>
            </a:r>
            <a:r>
              <a:rPr lang="en-US" b="1" dirty="0" smtClean="0"/>
              <a:t>X </a:t>
            </a:r>
            <a:r>
              <a:rPr lang="ru-RU" b="1" dirty="0" smtClean="0"/>
              <a:t>(23-24 ноября 2015 г.) – 1 место</a:t>
            </a:r>
            <a:endParaRPr lang="ru-RU" dirty="0" smtClean="0"/>
          </a:p>
        </p:txBody>
      </p:sp>
      <p:pic>
        <p:nvPicPr>
          <p:cNvPr id="5" name="Рисунок 4" descr="Bech1NjGix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429000"/>
            <a:ext cx="8001056" cy="314327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071546"/>
            <a:ext cx="7886700" cy="5105417"/>
          </a:xfrm>
        </p:spPr>
        <p:txBody>
          <a:bodyPr>
            <a:normAutofit/>
          </a:bodyPr>
          <a:lstStyle/>
          <a:p>
            <a:r>
              <a:rPr lang="be-BY" b="1" dirty="0" smtClean="0"/>
              <a:t>У</a:t>
            </a:r>
            <a:r>
              <a:rPr lang="ru-RU" b="1" dirty="0" err="1" smtClean="0"/>
              <a:t>частие</a:t>
            </a:r>
            <a:r>
              <a:rPr lang="ru-RU" b="1" dirty="0" smtClean="0"/>
              <a:t> в международном экологическом конкурсе-выставке «Экология и безопасность» (</a:t>
            </a:r>
            <a:r>
              <a:rPr lang="be-BY" b="1" dirty="0" smtClean="0"/>
              <a:t>Омск, </a:t>
            </a:r>
            <a:r>
              <a:rPr lang="ru-RU" b="1" dirty="0" smtClean="0"/>
              <a:t>ноябрь</a:t>
            </a:r>
            <a:r>
              <a:rPr lang="be-BY" b="1" dirty="0" smtClean="0"/>
              <a:t>-</a:t>
            </a:r>
            <a:r>
              <a:rPr lang="ru-RU" b="1" dirty="0" smtClean="0"/>
              <a:t>декабрь 2015 г.);</a:t>
            </a:r>
            <a:endParaRPr lang="ru-RU" dirty="0" smtClean="0"/>
          </a:p>
          <a:p>
            <a:r>
              <a:rPr lang="ru-RU" b="1" dirty="0" smtClean="0"/>
              <a:t>Участие в конкурсе социальной рекламы «OPEN SOCIAL ADVERTISING-2015»;</a:t>
            </a:r>
          </a:p>
          <a:p>
            <a:r>
              <a:rPr lang="ru-RU" b="1" dirty="0" smtClean="0"/>
              <a:t>Участие студентов факультета бизнеса и права в Международном конкурсе «Лучшая презентация по товароведению – 2015»;</a:t>
            </a:r>
            <a:endParaRPr lang="ru-RU" dirty="0" smtClean="0"/>
          </a:p>
          <a:p>
            <a:endParaRPr lang="ru-RU" b="1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 advClick="0" advTm="100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4071966" cy="506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488"/>
            <a:ext cx="4214842" cy="497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0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142984"/>
            <a:ext cx="7886700" cy="5033979"/>
          </a:xfrm>
        </p:spPr>
        <p:txBody>
          <a:bodyPr>
            <a:normAutofit/>
          </a:bodyPr>
          <a:lstStyle/>
          <a:p>
            <a:r>
              <a:rPr lang="ru-RU" b="1" dirty="0" smtClean="0"/>
              <a:t>Участие в Межрегиональном студенческом конкурсе с международным участием «Бизнес-идея – 2015»  (г. Киров, Россия);</a:t>
            </a:r>
          </a:p>
          <a:p>
            <a:r>
              <a:rPr lang="ru-RU" b="1" dirty="0" smtClean="0"/>
              <a:t>Участие в </a:t>
            </a:r>
            <a:r>
              <a:rPr lang="ru-RU" b="1" dirty="0" err="1" smtClean="0"/>
              <a:t>Стартап-туре</a:t>
            </a:r>
            <a:r>
              <a:rPr lang="ru-RU" b="1" dirty="0" smtClean="0"/>
              <a:t> 2015, проводимом при поддержке Правительства Беларуси и участии представителей Технопарка </a:t>
            </a:r>
            <a:r>
              <a:rPr lang="ru-RU" b="1" dirty="0" err="1" smtClean="0"/>
              <a:t>Сколково</a:t>
            </a:r>
            <a:r>
              <a:rPr lang="ru-RU" b="1" dirty="0" smtClean="0"/>
              <a:t> (Москва) (Минск, 14-15 апреля 2015 г.);</a:t>
            </a:r>
          </a:p>
          <a:p>
            <a:r>
              <a:rPr lang="ru-RU" b="1" dirty="0" smtClean="0"/>
              <a:t>Участие в конкурсе работ для студентов, магистрантов и аспирантов «Предоставление защиты беженцам и решение их вопросов: международная реальность и белорусская перспектива» (сентябрь-ноябрь 2015 г.);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 advClick="0" advTm="10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рутюнян\Desktop\гуманитарий\38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0928"/>
            <a:ext cx="5724128" cy="3384376"/>
          </a:xfrm>
        </p:spPr>
        <p:txBody>
          <a:bodyPr>
            <a:normAutofit fontScale="90000"/>
          </a:bodyPr>
          <a:lstStyle/>
          <a:p>
            <a:pPr marL="265113">
              <a:buFont typeface="Wingdings" pitchFamily="2" charset="2"/>
              <a:buChar char="ü"/>
            </a:pPr>
            <a:r>
              <a:rPr lang="ru-RU" sz="3100" b="1" dirty="0" smtClean="0">
                <a:latin typeface="Constantia" pitchFamily="18" charset="0"/>
              </a:rPr>
              <a:t>для студентов 3 курса специальностей «Маркетинг» и «Коммерческая деятельность» и 4 курса специальности «Правоведение»</a:t>
            </a:r>
            <a:r>
              <a:rPr lang="ru-RU" sz="2800" b="1" dirty="0" smtClean="0">
                <a:solidFill>
                  <a:schemeClr val="bg1"/>
                </a:solidFill>
                <a:latin typeface="Constantia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nstantia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3429000"/>
            <a:ext cx="24482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День 1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43934"/>
            <a:ext cx="2492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Заседания секций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XII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международной научно-практической конференции студентов и магистратов «ОРГАНИЗАЦИОННО-ПРАВОВОЕ ОБЕСПЕЧЕНИЕ МЕХАНИЗМА ХОЗЯЙСТВОВАНИЯ В СФЕРЕ АПК»</a:t>
            </a:r>
            <a:endParaRPr lang="ru-RU" sz="2800" dirty="0"/>
          </a:p>
        </p:txBody>
      </p:sp>
    </p:spTree>
  </p:cSld>
  <p:clrMapOvr>
    <a:masterClrMapping/>
  </p:clrMapOvr>
  <p:transition spd="slow" advTm="1521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74235">
            <a:off x="627720" y="566774"/>
            <a:ext cx="3700204" cy="568596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3410">
            <a:off x="4680476" y="2660929"/>
            <a:ext cx="4134837" cy="36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752725"/>
      </p:ext>
    </p:extLst>
  </p:cSld>
  <p:clrMapOvr>
    <a:masterClrMapping/>
  </p:clrMapOvr>
  <p:transition spd="slow" advClick="0" advTm="10000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214422"/>
            <a:ext cx="7886700" cy="4962541"/>
          </a:xfrm>
        </p:spPr>
        <p:txBody>
          <a:bodyPr/>
          <a:lstStyle/>
          <a:p>
            <a:r>
              <a:rPr lang="ru-RU" b="1" dirty="0" smtClean="0"/>
              <a:t>Участие в академической студенческой научной конференции «</a:t>
            </a:r>
            <a:r>
              <a:rPr lang="ru-RU" b="1" dirty="0" err="1" smtClean="0"/>
              <a:t>Беларуская</a:t>
            </a:r>
            <a:r>
              <a:rPr lang="ru-RU" b="1" dirty="0" smtClean="0"/>
              <a:t> </a:t>
            </a:r>
            <a:r>
              <a:rPr lang="ru-RU" b="1" dirty="0" err="1" smtClean="0"/>
              <a:t>мова</a:t>
            </a:r>
            <a:r>
              <a:rPr lang="ru-RU" b="1" dirty="0" smtClean="0"/>
              <a:t>: </a:t>
            </a:r>
            <a:r>
              <a:rPr lang="ru-RU" b="1" dirty="0" err="1" smtClean="0"/>
              <a:t>гiсторыя</a:t>
            </a:r>
            <a:r>
              <a:rPr lang="ru-RU" b="1" dirty="0" smtClean="0"/>
              <a:t> </a:t>
            </a:r>
            <a:r>
              <a:rPr lang="ru-RU" b="1" dirty="0" err="1" smtClean="0"/>
              <a:t>i</a:t>
            </a:r>
            <a:r>
              <a:rPr lang="ru-RU" b="1" dirty="0" smtClean="0"/>
              <a:t> </a:t>
            </a:r>
            <a:r>
              <a:rPr lang="ru-RU" b="1" dirty="0" err="1" smtClean="0"/>
              <a:t>сучаснасць</a:t>
            </a:r>
            <a:r>
              <a:rPr lang="ru-RU" b="1" dirty="0" smtClean="0"/>
              <a:t>»;</a:t>
            </a:r>
            <a:endParaRPr lang="ru-RU" dirty="0" smtClean="0"/>
          </a:p>
          <a:p>
            <a:r>
              <a:rPr lang="ru-RU" b="1" dirty="0" smtClean="0"/>
              <a:t>Участие в расширенном заседании научного студенческого общества «Экологические чтения» (2 декабря 2015 г.);</a:t>
            </a:r>
          </a:p>
          <a:p>
            <a:r>
              <a:rPr lang="ru-RU" b="1" dirty="0" smtClean="0"/>
              <a:t>Участие в</a:t>
            </a:r>
            <a:r>
              <a:rPr lang="ru-RU" dirty="0" smtClean="0"/>
              <a:t> </a:t>
            </a:r>
            <a:r>
              <a:rPr lang="ru-RU" b="1" dirty="0" smtClean="0"/>
              <a:t>международной студенческой научной конференции на иностранных языках «Актуальные проблемы аграрного образования и сельскохозяйственной науки» (30 октября 2015 г.)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 advClick="0" advTm="10000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39433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Участие в академическом конкурсе «Закон и ты»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G:\НАУКА_!!!!!!!!!!!!!!!!!!!!!!!!!!!\Грамота Закон и ты 2 место 20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357190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4643438" y="571480"/>
            <a:ext cx="414340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XIV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Семинаре студентов вузов Беларуси «Путь православия на Белой Руси: к 1000-летию со дня преставления Святого равноапостольного великого князя Владимира» 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Жировичи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27-28 ноября 2015 г.)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AMexAlaq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071942"/>
            <a:ext cx="3929090" cy="250033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Студенты факультета приняли участие в конференциях, в частности: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Проблемы становления гражданского общества. III Международная научная студенческая конференция. Иркутск, 27 марта 2015г. 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Ежегодной Всероссийской с международным участием научно-практической конференции студентов «Человек. Общество. Экономика: проблемы и перспективы взаимодействия», 25 марта 2015 г., Пермь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Социально ориентированная экономика Республики Беларусь: проблемы и перспективы развития. Х Республиканская научно-практическая конференция студентов, аспирантов и магистрантов (Бобруйск, 14 апреля 2015 г.). Минск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Молодая наука-2015. Региональная научно-практическая конференция студентов и аспирантов вузов Могилевской области. 23 апреля 2015г. МГУ имени А.А.Кулешова, г. Могилев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Актуальные проблемы экономики и управления.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Международная студенческая научно-практическая конференция.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V Международная научно-практическая Интернет конференция «Актуальные проблемы правового регулирования в Украине и странах ближнего зарубежья (в контексте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евроинтеграционных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процессов)», 30 ноября 2015 года (г. Львов, Украина).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Всероссийская с международным участием научно-практическая конференция «Актуальные проблемы экономических, юридический и социально-гуманитарных наук»: 23 марта 2015 г. Пермь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Международная научно-практическая конференция «Научный потенциал молодёжи – будущему Беларуси»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Полесский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государственный университет, г. Пинск, 3 апреля 2015 г.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Ежегодная всероссийская с международным участием научно-практическая конференция студентов: «Человек, Общество. Экономика: проблемы и перспективы взаимодействия», 25.03.2015 г.</a:t>
            </a: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1"/>
          <p:cNvGrpSpPr>
            <a:grpSpLocks/>
          </p:cNvGrpSpPr>
          <p:nvPr/>
        </p:nvGrpSpPr>
        <p:grpSpPr bwMode="auto">
          <a:xfrm>
            <a:off x="142875" y="61913"/>
            <a:ext cx="8567766" cy="6745287"/>
            <a:chOff x="142844" y="61896"/>
            <a:chExt cx="8567797" cy="6745326"/>
          </a:xfrm>
        </p:grpSpPr>
        <p:pic>
          <p:nvPicPr>
            <p:cNvPr id="21550" name="Picture 5" descr="ЛОГОТИП-растровый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15074" y="61896"/>
              <a:ext cx="2487612" cy="93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Группа 15"/>
            <p:cNvGrpSpPr>
              <a:grpSpLocks/>
            </p:cNvGrpSpPr>
            <p:nvPr/>
          </p:nvGrpSpPr>
          <p:grpSpPr bwMode="auto">
            <a:xfrm>
              <a:off x="142844" y="571480"/>
              <a:ext cx="8567797" cy="430216"/>
              <a:chOff x="142844" y="571480"/>
              <a:chExt cx="8567797" cy="430216"/>
            </a:xfrm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142844" y="571486"/>
                <a:ext cx="5857896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6000740" y="571486"/>
                <a:ext cx="500065" cy="4286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6496042" y="1000113"/>
                <a:ext cx="2214571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42844" y="6500833"/>
              <a:ext cx="235744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5245" y="6653234"/>
              <a:ext cx="235744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447645" y="6805635"/>
              <a:ext cx="235744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Group 1187"/>
          <p:cNvGraphicFramePr>
            <a:graphicFrameLocks noGrp="1"/>
          </p:cNvGraphicFramePr>
          <p:nvPr>
            <p:ph idx="1"/>
          </p:nvPr>
        </p:nvGraphicFramePr>
        <p:xfrm>
          <a:off x="285720" y="1071546"/>
          <a:ext cx="8464578" cy="5572140"/>
        </p:xfrm>
        <a:graphic>
          <a:graphicData uri="http://schemas.openxmlformats.org/drawingml/2006/table">
            <a:tbl>
              <a:tblPr firstRow="1" firstCol="1" lastCol="1" bandRow="1">
                <a:tableStyleId>{284E427A-3D55-4303-BF80-6455036E1DE7}</a:tableStyleId>
              </a:tblPr>
              <a:tblGrid>
                <a:gridCol w="2963852"/>
                <a:gridCol w="5500726"/>
              </a:tblGrid>
              <a:tr h="811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Название СНК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Руководитель СНК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«Маркетолог»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С.И. Артёменко – ст. преподаватель кафедры маркетинга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«Коммерсант»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А.А. Метрик –ст. преподаватель кафедры агробизнеса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«Маркетинг-дизайн»</a:t>
                      </a: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О. В.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Сермяжко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 – ассистент кафедры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маркенга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«Конституция – Основной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Закон государства»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И.И. Куницкий – ст. преподаватель кафедры права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«Конституция Республики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Беларусь от 15.03.1994 г.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И.И. Куницкий – ст. преподаватель кафедры права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«Правовой статус гражданина и человека»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И.И. Куницкий – ст. преподаватель кафедры права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«Международник»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И.И. Куницкий – ст. преподаватель кафедры права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«Аграрник»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А.В. Чернов – к.ю.н., доцент кафедры права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«Эколог»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А.В. Чернов – к.ю.н., доцент кафедры права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«Финансист»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Е. П.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Бранцевич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– преподаватель кафедры истории государства и права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«Человек среди людей»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А.М. Куницкая – ст. преподаватель кафедры истории и культурологии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«Знатоки права»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В.В.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Матюк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– ст. преподаватель кафедры права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/>
                </a:tc>
              </a:tr>
            </a:tbl>
          </a:graphicData>
        </a:graphic>
      </p:graphicFrame>
      <p:sp>
        <p:nvSpPr>
          <p:cNvPr id="17" name="Заголовок 16"/>
          <p:cNvSpPr txBox="1">
            <a:spLocks/>
          </p:cNvSpPr>
          <p:nvPr/>
        </p:nvSpPr>
        <p:spPr>
          <a:xfrm>
            <a:off x="285750" y="357166"/>
            <a:ext cx="5429250" cy="714397"/>
          </a:xfrm>
          <a:prstGeom prst="rect">
            <a:avLst/>
          </a:prstGeom>
        </p:spPr>
        <p:txBody>
          <a:bodyPr anchor="b"/>
          <a:lstStyle/>
          <a:p>
            <a:pPr eaLnBrk="0" hangingPunct="0">
              <a:defRPr/>
            </a:pPr>
            <a:r>
              <a:rPr lang="ru-RU" sz="2800" b="1" dirty="0" smtClean="0">
                <a:latin typeface="Times New Roman Cyr" pitchFamily="18" charset="-52"/>
                <a:ea typeface="+mj-ea"/>
                <a:cs typeface="+mj-cs"/>
              </a:rPr>
              <a:t>Студенческие </a:t>
            </a:r>
            <a:r>
              <a:rPr lang="ru-RU" sz="2800" b="1" dirty="0">
                <a:latin typeface="Times New Roman Cyr" pitchFamily="18" charset="-52"/>
                <a:ea typeface="+mj-ea"/>
                <a:cs typeface="+mj-cs"/>
              </a:rPr>
              <a:t>научные кружки</a:t>
            </a:r>
            <a:endParaRPr lang="ru-RU" sz="2800" dirty="0">
              <a:latin typeface="Times New Roman Cyr" pitchFamily="18" charset="-52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1553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7"/>
          <p:cNvSpPr txBox="1">
            <a:spLocks noChangeArrowheads="1"/>
          </p:cNvSpPr>
          <p:nvPr/>
        </p:nvSpPr>
        <p:spPr bwMode="auto">
          <a:xfrm>
            <a:off x="142875" y="130175"/>
            <a:ext cx="4643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400" b="1">
                <a:latin typeface="Times New Roman Cyr" pitchFamily="18" charset="-52"/>
              </a:rPr>
              <a:t>СТУДЕНЧЕСКАЯ НАУКА</a:t>
            </a:r>
          </a:p>
        </p:txBody>
      </p:sp>
      <p:grpSp>
        <p:nvGrpSpPr>
          <p:cNvPr id="2" name="Группа 21"/>
          <p:cNvGrpSpPr>
            <a:grpSpLocks/>
          </p:cNvGrpSpPr>
          <p:nvPr/>
        </p:nvGrpSpPr>
        <p:grpSpPr bwMode="auto">
          <a:xfrm>
            <a:off x="142875" y="61913"/>
            <a:ext cx="8567766" cy="6745287"/>
            <a:chOff x="142844" y="61896"/>
            <a:chExt cx="8567797" cy="6745326"/>
          </a:xfrm>
        </p:grpSpPr>
        <p:pic>
          <p:nvPicPr>
            <p:cNvPr id="22555" name="Picture 5" descr="ЛОГОТИП-растровый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15074" y="61896"/>
              <a:ext cx="2487612" cy="93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Группа 15"/>
            <p:cNvGrpSpPr>
              <a:grpSpLocks/>
            </p:cNvGrpSpPr>
            <p:nvPr/>
          </p:nvGrpSpPr>
          <p:grpSpPr bwMode="auto">
            <a:xfrm>
              <a:off x="142844" y="571480"/>
              <a:ext cx="8567797" cy="430216"/>
              <a:chOff x="142844" y="571480"/>
              <a:chExt cx="8567797" cy="430216"/>
            </a:xfrm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142844" y="571486"/>
                <a:ext cx="5857896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6000740" y="571486"/>
                <a:ext cx="500065" cy="4286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6496042" y="1000113"/>
                <a:ext cx="2214571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42844" y="6500833"/>
              <a:ext cx="235744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5245" y="6653234"/>
              <a:ext cx="235744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447645" y="6805635"/>
              <a:ext cx="235744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2" name="TextBox 17"/>
          <p:cNvSpPr txBox="1">
            <a:spLocks noChangeArrowheads="1"/>
          </p:cNvSpPr>
          <p:nvPr/>
        </p:nvSpPr>
        <p:spPr bwMode="auto">
          <a:xfrm>
            <a:off x="285750" y="857250"/>
            <a:ext cx="60007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000" b="1">
                <a:latin typeface="Times New Roman Cyr" pitchFamily="18" charset="-52"/>
              </a:rPr>
              <a:t>Таблица 5 – Студенческие научно-исследовательские лаборатории</a:t>
            </a:r>
          </a:p>
        </p:txBody>
      </p:sp>
      <p:graphicFrame>
        <p:nvGraphicFramePr>
          <p:cNvPr id="16" name="Group 207"/>
          <p:cNvGraphicFramePr>
            <a:graphicFrameLocks noGrp="1"/>
          </p:cNvGraphicFramePr>
          <p:nvPr/>
        </p:nvGraphicFramePr>
        <p:xfrm>
          <a:off x="0" y="1628775"/>
          <a:ext cx="9144000" cy="5109086"/>
        </p:xfrm>
        <a:graphic>
          <a:graphicData uri="http://schemas.openxmlformats.org/drawingml/2006/table">
            <a:tbl>
              <a:tblPr firstRow="1" firstCol="1" lastCol="1" bandRow="1">
                <a:tableStyleId>{284E427A-3D55-4303-BF80-6455036E1DE7}</a:tableStyleId>
              </a:tblPr>
              <a:tblGrid>
                <a:gridCol w="3652734"/>
                <a:gridCol w="2769961"/>
                <a:gridCol w="2721305"/>
              </a:tblGrid>
              <a:tr h="486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Название СНИЛ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Руководитель СНИЛ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исполнитель СНИЛ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</a:tr>
              <a:tr h="697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Студенческая научная лаборатория «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Инвест-консультант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Л.И.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Дулевич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– ст. преподаватель кафедры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агробизнеса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Л.И.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Дулевич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– ст. преподаватель кафедры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агробизнеса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 horzOverflow="overflow"/>
                </a:tc>
              </a:tr>
              <a:tr h="697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Студенческая научная лаборатория маркетинговых исследований «МИСС»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П.Б. Любецкий – </a:t>
                      </a:r>
                      <a:b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ст. преподаватель кафедры маркетинга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П.Б. Любецкий – </a:t>
                      </a:r>
                      <a:b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ст. преподаватель кафедры маркетинга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</a:tr>
              <a:tr h="736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Студенческая научно-исследовательская лаборатория «Совершенствование коммерческой деятельности субъектов хозяйствования АПК»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Р.П. 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Зимовой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– </a:t>
                      </a:r>
                      <a:b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ст. преподаватель кафедры 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агробизнеса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Р.П. Зимовой – </a:t>
                      </a:r>
                      <a:b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ст. преподаватель кафедры агробизнеса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</a:tr>
              <a:tr h="1542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Межкафедральная студенческая научно-исследовательская лаборатория «Правовое регулирование хозяйственной деятельности в сфере АПК»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А.В. Чернов – </a:t>
                      </a:r>
                      <a:b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к.ю.н., доцент кафедры права,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С.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Давыденко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ассистент кафедры права</a:t>
                      </a:r>
                    </a:p>
                  </a:txBody>
                  <a:tcPr marL="36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О. С. Чернова – преподаватель кафедры истории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государства и права</a:t>
                      </a:r>
                    </a:p>
                  </a:txBody>
                  <a:tcPr marL="36000" marR="36000" marT="0" marB="0" anchor="ctr" horzOverflow="overflow"/>
                </a:tc>
              </a:tr>
            </a:tbl>
          </a:graphicData>
        </a:graphic>
      </p:graphicFrame>
      <p:pic>
        <p:nvPicPr>
          <p:cNvPr id="22553" name="Picture 13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7525" y="5824537"/>
            <a:ext cx="1006475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53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рутюнян\Desktop\гуманитарий\42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Batang" pitchFamily="18" charset="-127"/>
                <a:ea typeface="Batang" pitchFamily="18" charset="-127"/>
              </a:rPr>
              <a:t>ТРУДЫ НАШИХ УЧЁНЫХ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7" name="Picture 3" descr="F:\Труды наших учёных\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593" y="2060848"/>
            <a:ext cx="2927271" cy="4293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F:\Труды наших учёных\000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060848"/>
            <a:ext cx="2926370" cy="43019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 descr="F:\Труды наших учёных\000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7328" y="2060848"/>
            <a:ext cx="2926672" cy="42159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Tm="1497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рутюнян\Desktop\гуманитарий\42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Batang" pitchFamily="18" charset="-127"/>
                <a:ea typeface="Batang" pitchFamily="18" charset="-127"/>
              </a:rPr>
              <a:t>ТРУДЫ НАШИХ УЧЁНЫХ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" name="Picture 2" descr="F:\Труды наших учёных\00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420888"/>
            <a:ext cx="2808312" cy="4158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F:\Труды наших учёных\0005.tif"/>
          <p:cNvPicPr>
            <a:picLocks noChangeAspect="1" noChangeArrowheads="1"/>
          </p:cNvPicPr>
          <p:nvPr/>
        </p:nvPicPr>
        <p:blipFill>
          <a:blip r:embed="rId4" cstate="print"/>
          <a:srcRect t="3355" r="3138"/>
          <a:stretch>
            <a:fillRect/>
          </a:stretch>
        </p:blipFill>
        <p:spPr bwMode="auto">
          <a:xfrm>
            <a:off x="251520" y="2564904"/>
            <a:ext cx="2564618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F:\Труды наших учёных\00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492896"/>
            <a:ext cx="2549679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Tm="1511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Арутюнян\Desktop\гуманитарий\54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atang" pitchFamily="18" charset="-127"/>
                <a:ea typeface="Batang" pitchFamily="18" charset="-127"/>
              </a:rPr>
              <a:t>ТРУДЫ НАШИХ УЧЁНЫХ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4" name="Picture 6" descr="F:\Труды наших учёных\00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4058" y="2204864"/>
            <a:ext cx="2569950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F:\Труды наших учёных\0009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068960"/>
            <a:ext cx="2592288" cy="362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F:\Труды наших учёных\001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980728"/>
            <a:ext cx="2528557" cy="3528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F:\Труды наших учёных\0007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08720"/>
            <a:ext cx="2448272" cy="3465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1535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3428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Студенты, вошедшие в </a:t>
            </a:r>
            <a:b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5400" b="1" u="sng" dirty="0" smtClean="0">
                <a:solidFill>
                  <a:srgbClr val="002060"/>
                </a:solidFill>
                <a:latin typeface="Monotype Corsiva" pitchFamily="66" charset="0"/>
              </a:rPr>
              <a:t>«10-ку лучших» </a:t>
            </a:r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по количеству баллов за научный рейтинг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5" name="Picture 3" descr="C:\Users\Арутюнян\Desktop\гуманитарий\54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74264"/>
            <a:ext cx="4644007" cy="458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рутюнян\Desktop\гуманитарий\52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4572000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528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рутюнян\Desktop\гуманитарий\38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2088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onstantia" pitchFamily="18" charset="0"/>
              </a:rPr>
              <a:t>Заседания секций </a:t>
            </a:r>
            <a:r>
              <a:rPr lang="en-US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onstantia" pitchFamily="18" charset="0"/>
              </a:rPr>
              <a:t>XII</a:t>
            </a:r>
            <a:r>
              <a:rPr lang="ru-RU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onstantia" pitchFamily="18" charset="0"/>
              </a:rPr>
              <a:t> международной научно-практической конференции студентов и магистратов «ОРГАНИЗАЦИОННО-ПРАВОВОЕ ОБЕСПЕЧЕНИЕ МЕХАНИЗМА ХОЗЯЙСТВОВАНИЯ В СФЕРЕ АПК»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3356992"/>
            <a:ext cx="2664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День 2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95536" y="2446157"/>
            <a:ext cx="532859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для студентов 2 курса специальностей «Маркетинг» и «Коммерческая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деятельность»,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2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3 курса специальности «Правоведение»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525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рутюнян\Desktop\гуманитарий\54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620688"/>
            <a:ext cx="4330824" cy="532859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Лагута Анна Анатольевна  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– студентка 4 курса </a:t>
            </a:r>
            <a:b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6 группы </a:t>
            </a:r>
            <a:b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научный рейтинг за </a:t>
            </a:r>
            <a:r>
              <a:rPr lang="ru-RU" sz="3900" dirty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2 сем </a:t>
            </a:r>
            <a:r>
              <a:rPr lang="ru-RU" sz="39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2014-2015 </a:t>
            </a:r>
            <a:r>
              <a:rPr lang="ru-RU" sz="3900" dirty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и </a:t>
            </a:r>
            <a:br>
              <a:rPr lang="ru-RU" sz="3900" dirty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</a:br>
            <a:r>
              <a:rPr lang="ru-RU" sz="3900" dirty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1 сем. </a:t>
            </a:r>
            <a:r>
              <a:rPr lang="ru-RU" sz="39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2015-2016 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</a:br>
            <a:r>
              <a:rPr lang="ru-RU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1072 балла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0875" y="917538"/>
            <a:ext cx="2999051" cy="5031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Tm="15725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рутюнян\Desktop\гуманитарий\48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60648"/>
            <a:ext cx="4114800" cy="532859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Лагута Татьяна Анатольевна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– студентка 4 курса </a:t>
            </a:r>
            <a:b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6 группы </a:t>
            </a:r>
            <a:b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научный рейтинг за </a:t>
            </a:r>
            <a:r>
              <a:rPr lang="ru-RU" dirty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2 сем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2014-2015 </a:t>
            </a:r>
            <a:r>
              <a:rPr lang="ru-RU" dirty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и </a:t>
            </a:r>
            <a:br>
              <a:rPr lang="ru-RU" dirty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1 сем.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2015-2016 </a:t>
            </a:r>
            <a:b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</a:br>
            <a:r>
              <a:rPr lang="ru-RU" b="1" u="sng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1000 баллов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431" y="796946"/>
            <a:ext cx="3833417" cy="4793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67585153"/>
      </p:ext>
    </p:extLst>
  </p:cSld>
  <p:clrMapOvr>
    <a:masterClrMapping/>
  </p:clrMapOvr>
  <p:transition spd="slow" advTm="1541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рутюнян\Desktop\гуманитарий\1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5170586"/>
          </a:xfrm>
        </p:spPr>
        <p:txBody>
          <a:bodyPr>
            <a:normAutofit fontScale="90000"/>
          </a:bodyPr>
          <a:lstStyle/>
          <a:p>
            <a:r>
              <a:rPr lang="ru-RU" b="1" u="sng" dirty="0" err="1" smtClean="0">
                <a:solidFill>
                  <a:schemeClr val="bg1"/>
                </a:solidFill>
                <a:latin typeface="Monotype Corsiva" pitchFamily="66" charset="0"/>
              </a:rPr>
              <a:t>Жавнерчик</a:t>
            </a:r>
            <a:r>
              <a:rPr lang="ru-RU" b="1" u="sng" dirty="0" smtClean="0">
                <a:solidFill>
                  <a:schemeClr val="bg1"/>
                </a:solidFill>
                <a:latin typeface="Monotype Corsiva" pitchFamily="66" charset="0"/>
              </a:rPr>
              <a:t> Владислав Олегович 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– </a:t>
            </a:r>
            <a:b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студент 4 курса </a:t>
            </a:r>
            <a:b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2 группы </a:t>
            </a:r>
            <a:b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научный рейтинг за </a:t>
            </a:r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>2 сем 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2014-2015 </a:t>
            </a:r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>и </a:t>
            </a:r>
            <a:br>
              <a:rPr lang="ru-RU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>1 сем. 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2015-2016 </a:t>
            </a:r>
            <a:b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b="1" u="sng" dirty="0" smtClean="0">
                <a:solidFill>
                  <a:schemeClr val="bg1"/>
                </a:solidFill>
                <a:latin typeface="Monotype Corsiva" pitchFamily="66" charset="0"/>
              </a:rPr>
              <a:t>864 балла</a:t>
            </a:r>
            <a:endParaRPr lang="ru-RU" b="1" u="sng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Жавнерч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500042"/>
            <a:ext cx="3600000" cy="5715040"/>
          </a:xfrm>
          <a:prstGeom prst="rect">
            <a:avLst/>
          </a:prstGeom>
        </p:spPr>
      </p:pic>
    </p:spTree>
  </p:cSld>
  <p:clrMapOvr>
    <a:masterClrMapping/>
  </p:clrMapOvr>
  <p:transition spd="slow" advTm="1545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рутюнян\Desktop\гуманитарий\48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464496" cy="5746650"/>
          </a:xfrm>
        </p:spPr>
        <p:txBody>
          <a:bodyPr>
            <a:normAutofit/>
          </a:bodyPr>
          <a:lstStyle/>
          <a:p>
            <a:r>
              <a:rPr lang="ru-RU" b="1" u="sng" dirty="0" err="1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Фисун</a:t>
            </a:r>
            <a:r>
              <a:rPr lang="ru-RU" b="1" u="sng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  Роман Александрович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– студент 4 курса </a:t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2 группы </a:t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научный рейтинг </a:t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2 сем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2014-2015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1 сем.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2015-2016</a:t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</a:br>
            <a:r>
              <a:rPr lang="ru-RU" b="1" u="sng" dirty="0" smtClean="0">
                <a:solidFill>
                  <a:schemeClr val="bg1"/>
                </a:solidFill>
                <a:latin typeface="Monotype Corsiva" pitchFamily="66" charset="0"/>
              </a:rPr>
              <a:t>828 балла</a:t>
            </a:r>
            <a:endParaRPr lang="ru-RU" b="1" u="sng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786454"/>
            <a:ext cx="3275856" cy="1071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738" y="914772"/>
            <a:ext cx="3491226" cy="5236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Tm="15382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Арутюнян\Desktop\гуманитарий\51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692696"/>
            <a:ext cx="3960440" cy="4968552"/>
          </a:xfrm>
        </p:spPr>
        <p:txBody>
          <a:bodyPr>
            <a:normAutofit fontScale="90000"/>
          </a:bodyPr>
          <a:lstStyle/>
          <a:p>
            <a:r>
              <a:rPr lang="ru-RU" b="1" u="sng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Рыженкова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Марина Владиславовна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– студентка 4 курса 2 группы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научный рейтинг за 2 </a:t>
            </a:r>
            <a:r>
              <a:rPr lang="ru-RU" sz="39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сем </a:t>
            </a:r>
            <a:r>
              <a:rPr lang="ru-RU" sz="39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2014-2015 </a:t>
            </a:r>
            <a:r>
              <a:rPr lang="ru-RU" sz="39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 </a:t>
            </a:r>
            <a:br>
              <a:rPr lang="ru-RU" sz="39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9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1 сем. </a:t>
            </a:r>
            <a:r>
              <a:rPr lang="ru-RU" sz="39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2015-2016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732 балла</a:t>
            </a:r>
            <a:endParaRPr lang="ru-RU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786454"/>
            <a:ext cx="3275856" cy="1071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9936" y="567122"/>
            <a:ext cx="3479800" cy="5219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Tm="1530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рутюнян\Desktop\гуманитарий\48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60648"/>
            <a:ext cx="4114800" cy="532859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Поляченко Анна Васильевна</a:t>
            </a:r>
            <a:r>
              <a:rPr lang="ru-RU" b="1" u="sng" dirty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– студентка 5 курса </a:t>
            </a:r>
            <a:b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2 группы </a:t>
            </a:r>
            <a:b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научный рейтинг за </a:t>
            </a:r>
            <a:r>
              <a:rPr lang="ru-RU" dirty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2 сем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2014-2015 </a:t>
            </a:r>
            <a:r>
              <a:rPr lang="ru-RU" dirty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и </a:t>
            </a:r>
            <a:br>
              <a:rPr lang="ru-RU" dirty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1 сем.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2015-2016 </a:t>
            </a:r>
            <a:br>
              <a:rPr lang="ru-RU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</a:br>
            <a:r>
              <a:rPr lang="ru-RU" b="1" u="sng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644 балла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214422"/>
            <a:ext cx="3286148" cy="4786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Tm="1541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рутюнян\Desktop\гуманитарий\28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76464" cy="531460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Кушнир  Татьяна Сергеевна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–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с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тудентка 4 курса </a:t>
            </a:r>
            <a:b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4 группы </a:t>
            </a:r>
            <a:b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научный рейтинг за </a:t>
            </a:r>
            <a:r>
              <a:rPr lang="ru-RU" sz="39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2 сем 2014-2015 и </a:t>
            </a:r>
            <a:br>
              <a:rPr lang="ru-RU" sz="39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sz="39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1 сем. 2015-2016 </a:t>
            </a:r>
            <a:br>
              <a:rPr lang="ru-RU" sz="39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– </a:t>
            </a:r>
            <a:r>
              <a:rPr lang="ru-RU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608 баллов</a:t>
            </a:r>
            <a:endParaRPr lang="ru-RU" b="1" u="sng" dirty="0">
              <a:solidFill>
                <a:schemeClr val="accent6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1394555">
            <a:off x="483399" y="1054596"/>
            <a:ext cx="3888432" cy="3447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Tm="1566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рутюнян\Desktop\гуманитарий\1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5170586"/>
          </a:xfrm>
        </p:spPr>
        <p:txBody>
          <a:bodyPr>
            <a:normAutofit fontScale="90000"/>
          </a:bodyPr>
          <a:lstStyle/>
          <a:p>
            <a:r>
              <a:rPr lang="ru-RU" b="1" u="sng" dirty="0" err="1" smtClean="0">
                <a:solidFill>
                  <a:schemeClr val="bg1"/>
                </a:solidFill>
                <a:latin typeface="Monotype Corsiva" pitchFamily="66" charset="0"/>
              </a:rPr>
              <a:t>Конон</a:t>
            </a:r>
            <a:r>
              <a:rPr lang="ru-RU" b="1" u="sng" dirty="0" smtClean="0">
                <a:solidFill>
                  <a:schemeClr val="bg1"/>
                </a:solidFill>
                <a:latin typeface="Monotype Corsiva" pitchFamily="66" charset="0"/>
              </a:rPr>
              <a:t> Юлия  Викторовна 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– студентка 4 курса </a:t>
            </a:r>
            <a:b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3 группы </a:t>
            </a:r>
            <a:b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научный рейтинг за </a:t>
            </a:r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>2 сем 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2014-2015 и </a:t>
            </a:r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>1 сем. 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2015-2016 </a:t>
            </a:r>
            <a:b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b="1" u="sng" dirty="0" smtClean="0">
                <a:solidFill>
                  <a:schemeClr val="bg1"/>
                </a:solidFill>
                <a:latin typeface="Monotype Corsiva" pitchFamily="66" charset="0"/>
              </a:rPr>
              <a:t>600 балла</a:t>
            </a:r>
            <a:endParaRPr lang="ru-RU" b="1" u="sng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682" y="857232"/>
            <a:ext cx="3710127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60645626"/>
      </p:ext>
    </p:extLst>
  </p:cSld>
  <p:clrMapOvr>
    <a:masterClrMapping/>
  </p:clrMapOvr>
  <p:transition spd="slow" advTm="1545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рутюнян\Desktop\гуманитарий\15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5458618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Савченко Елизавета Владимировна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– студентка 4 курса 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6 группы 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научный рейтинг за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2 сем 2014-2015 и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1 сем.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2015-2016 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b="1" u="sng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552 баллов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30226" y="542607"/>
            <a:ext cx="3074934" cy="4620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 advTm="1546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рутюнян\Desktop\гуманитарий\2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20688"/>
            <a:ext cx="4104456" cy="4968552"/>
          </a:xfrm>
        </p:spPr>
        <p:txBody>
          <a:bodyPr>
            <a:normAutofit/>
          </a:bodyPr>
          <a:lstStyle/>
          <a:p>
            <a:r>
              <a:rPr lang="ru-RU" b="1" u="sng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Псыщаница</a:t>
            </a:r>
            <a:r>
              <a:rPr lang="ru-RU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 Анна Николаевна </a:t>
            </a: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– студентка 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5</a:t>
            </a: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 курса </a:t>
            </a:r>
            <a:b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4 группы </a:t>
            </a:r>
            <a:b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</a:br>
            <a:r>
              <a:rPr lang="ru-RU" sz="3900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2 сем </a:t>
            </a:r>
            <a:r>
              <a:rPr lang="ru-RU" sz="39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2014-2015 </a:t>
            </a:r>
            <a:r>
              <a:rPr lang="ru-RU" sz="3900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и </a:t>
            </a:r>
            <a:br>
              <a:rPr lang="ru-RU" sz="3900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</a:br>
            <a:r>
              <a:rPr lang="ru-RU" sz="3900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1 сем. </a:t>
            </a:r>
            <a:r>
              <a:rPr lang="ru-RU" sz="39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2015-2016 </a:t>
            </a:r>
            <a:br>
              <a:rPr lang="ru-RU" sz="39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</a:br>
            <a:r>
              <a:rPr lang="ru-RU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512 баллов</a:t>
            </a:r>
            <a:endParaRPr lang="ru-RU" b="1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714356"/>
            <a:ext cx="3500462" cy="4812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Tm="156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рутюнян\Desktop\гуманитарий\38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171400"/>
            <a:ext cx="9324528" cy="216024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onstantia" pitchFamily="18" charset="0"/>
              </a:rPr>
              <a:t>Заседания секций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onstantia" pitchFamily="18" charset="0"/>
              </a:rPr>
              <a:t>XII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onstantia" pitchFamily="18" charset="0"/>
              </a:rPr>
              <a:t> международной научно-практической конференции студентов и магистратов «ОРГАНИЗАЦИОННО-ПРАВОВОЕ ОБЕСПЕЧЕНИЕ МЕХАНИЗМА ХОЗЯЙСТВОВАНИЯ В СФЕРЕ АПК»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3429000"/>
            <a:ext cx="29706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День 3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67544" y="2304454"/>
            <a:ext cx="48245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Пленарное заседание состоится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 четверг 2</a:t>
            </a:r>
            <a:r>
              <a:rPr lang="en-US" sz="2800" b="1" u="sng" dirty="0" smtClean="0">
                <a:solidFill>
                  <a:srgbClr val="0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мая 201</a:t>
            </a:r>
            <a:r>
              <a:rPr lang="en-US" sz="2800" b="1" u="sng" dirty="0" smtClean="0">
                <a:solidFill>
                  <a:srgbClr val="0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года 13-30 в</a:t>
            </a:r>
            <a:r>
              <a:rPr kumimoji="0" lang="ru-RU" sz="28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ауд. 16071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39552" y="3743016"/>
            <a:ext cx="43924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latin typeface="Constantia" pitchFamily="18" charset="0"/>
              </a:rPr>
              <a:t>Награждение </a:t>
            </a:r>
            <a:r>
              <a:rPr lang="ru-RU" sz="2800" b="1" dirty="0" smtClean="0">
                <a:latin typeface="Constantia" pitchFamily="18" charset="0"/>
              </a:rPr>
              <a:t> победителей конференции и авторов лучших </a:t>
            </a:r>
            <a:r>
              <a:rPr lang="ru-RU" sz="2800" b="1" dirty="0" smtClean="0">
                <a:latin typeface="Constantia" pitchFamily="18" charset="0"/>
              </a:rPr>
              <a:t>докладов.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543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рутюнян\Desktop\гуманитарий\53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251115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8800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itchFamily="18" charset="-127"/>
                <a:ea typeface="Batang" pitchFamily="18" charset="-127"/>
              </a:rPr>
              <a:t>БЛАГОДАРИМ ЗА ВНИМАНИЕ!!!</a:t>
            </a:r>
            <a:endParaRPr lang="ru-RU" sz="8800" b="1" cap="all" dirty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5445224"/>
            <a:ext cx="3275856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770" t="9429" r="5587" b="11390"/>
          <a:stretch>
            <a:fillRect/>
          </a:stretch>
        </p:blipFill>
        <p:spPr bwMode="auto">
          <a:xfrm>
            <a:off x="6051621" y="0"/>
            <a:ext cx="3092379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5485" r="42589" b="25301"/>
          <a:stretch>
            <a:fillRect/>
          </a:stretch>
        </p:blipFill>
        <p:spPr bwMode="auto">
          <a:xfrm>
            <a:off x="0" y="0"/>
            <a:ext cx="3744416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5491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рутюнян\Desktop\гуманитарий\36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8800"/>
            <a:ext cx="5652120" cy="424847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ОТЧЁТ </a:t>
            </a:r>
            <a:b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</a:br>
            <a:r>
              <a:rPr lang="ru-RU" sz="4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О НАУЧНОЙ РАБОТЕ </a:t>
            </a: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ФАКУЛЬТЕТА </a:t>
            </a:r>
            <a:b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</a:b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БИЗНЕСА И ПРАВА </a:t>
            </a:r>
            <a:b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</a:b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ЗА </a:t>
            </a: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201</a:t>
            </a:r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5</a:t>
            </a: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 Г.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5485" r="42589" b="25301"/>
          <a:stretch>
            <a:fillRect/>
          </a:stretch>
        </p:blipFill>
        <p:spPr bwMode="auto">
          <a:xfrm>
            <a:off x="0" y="0"/>
            <a:ext cx="3744416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527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98" y="1857364"/>
            <a:ext cx="2808312" cy="314096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latin typeface="Monotype Corsiva" pitchFamily="66" charset="0"/>
              </a:rPr>
              <a:t>Председатель СНО факультета, студентка 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4 </a:t>
            </a:r>
            <a:r>
              <a:rPr lang="ru-RU" sz="2800" b="1" dirty="0" smtClean="0">
                <a:latin typeface="Monotype Corsiva" pitchFamily="66" charset="0"/>
              </a:rPr>
              <a:t>курса 2 группы </a:t>
            </a:r>
            <a:r>
              <a:rPr lang="ru-RU" sz="2800" b="1" u="sng" dirty="0" smtClean="0">
                <a:solidFill>
                  <a:srgbClr val="C00000"/>
                </a:solidFill>
                <a:latin typeface="Monotype Corsiva" pitchFamily="66" charset="0"/>
              </a:rPr>
              <a:t>Маслова   Вероника</a:t>
            </a:r>
            <a:endParaRPr lang="ru-RU" sz="2800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Масл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646890" cy="6215106"/>
          </a:xfrm>
          <a:prstGeom prst="rect">
            <a:avLst/>
          </a:prstGeom>
        </p:spPr>
      </p:pic>
    </p:spTree>
  </p:cSld>
  <p:clrMapOvr>
    <a:masterClrMapping/>
  </p:clrMapOvr>
  <p:transition spd="slow" advTm="1521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рутюнян\Desktop\гуманитарий\50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ea typeface="Batang" pitchFamily="18" charset="-127"/>
              </a:rPr>
              <a:t>Что такое научная деятельность?</a:t>
            </a:r>
            <a:endParaRPr lang="ru-RU" b="1" dirty="0">
              <a:solidFill>
                <a:srgbClr val="C00000"/>
              </a:solidFill>
              <a:latin typeface="Arial Black" pitchFamily="34" charset="0"/>
              <a:ea typeface="Batang" pitchFamily="18" charset="-127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628800"/>
            <a:ext cx="59766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i="1" u="sng" dirty="0" smtClean="0">
                <a:latin typeface="Monotype Corsiva" pitchFamily="66" charset="0"/>
              </a:rPr>
              <a:t>Научная деятельность </a:t>
            </a:r>
            <a:r>
              <a:rPr lang="ru-RU" sz="3500" b="1" dirty="0" smtClean="0">
                <a:latin typeface="Monotype Corsiva" pitchFamily="66" charset="0"/>
              </a:rPr>
              <a:t>– </a:t>
            </a:r>
            <a:r>
              <a:rPr lang="ru-RU" sz="3500" b="1" u="sng" dirty="0" smtClean="0">
                <a:latin typeface="Monotype Corsiva" pitchFamily="66" charset="0"/>
              </a:rPr>
              <a:t>творческая </a:t>
            </a:r>
            <a:r>
              <a:rPr lang="ru-RU" sz="3500" b="1" dirty="0" smtClean="0">
                <a:latin typeface="Monotype Corsiva" pitchFamily="66" charset="0"/>
              </a:rPr>
              <a:t>деятельность, направленная на </a:t>
            </a:r>
            <a:r>
              <a:rPr lang="ru-RU" sz="3500" b="1" u="sng" dirty="0" smtClean="0">
                <a:latin typeface="Monotype Corsiva" pitchFamily="66" charset="0"/>
              </a:rPr>
              <a:t>получение новых знаний</a:t>
            </a:r>
            <a:r>
              <a:rPr lang="ru-RU" sz="3500" b="1" dirty="0" smtClean="0">
                <a:latin typeface="Monotype Corsiva" pitchFamily="66" charset="0"/>
              </a:rPr>
              <a:t> о природе, человеке, обществе, искусственно созданных объектах  и на использование научных знаний для разработки новых способов их применения.</a:t>
            </a:r>
            <a:endParaRPr lang="ru-RU" sz="35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535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886700" cy="21431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Конкурсы по специальности среди студентов 4 курса специальностей «Коммерческая деятельность» и «Маркетинг» и 5 курса специальности «Правоведение»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(декабрь 2015 г.)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357430"/>
          <a:ext cx="8214150" cy="3923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2"/>
                <a:gridCol w="1071570"/>
                <a:gridCol w="714380"/>
                <a:gridCol w="785818"/>
                <a:gridCol w="785818"/>
                <a:gridCol w="1143008"/>
                <a:gridCol w="1999044"/>
              </a:tblGrid>
              <a:tr h="357190"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участников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тур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тур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тур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5752">
                <a:tc row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Правоведение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8-9.12.15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(307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б.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Поляченко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А. В.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5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(295 б.)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Нахаева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Н.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5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(264 б.)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Марченко О. Н.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 rowSpan="5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Маркетинг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8-9.12.15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(113,5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б.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Ловцова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А. В.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69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(110,5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б.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Конон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Ю. В.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(105,5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б.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Лагута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А. А.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(103,5 б.)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Лагута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Т. А.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(100,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 б.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Савченко Е. В.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0406">
                <a:tc rowSpan="4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Коммерческая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21.12.15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(170 б.)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Толмачевец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Т. А.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4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(136 б.)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Ботаговская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М. М.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8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(113 б.)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Мазаник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В.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4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(109 б.)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Долгодилина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Е. С.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85794"/>
            <a:ext cx="7886700" cy="9048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Республиканский конкурс научных работ студентов вузов Республики Беларусь 2015 года (по итогам заседания конкурсной комиссии секций №2, 35)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10" y="1928802"/>
          <a:ext cx="788670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510367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Студентки факультета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Лагута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Анна Анатольевна и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Лагута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Татьяна Анатольевна (научный руководитель, старший преподаватель каф. маркетинга Любецкий Павел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Брониславович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 решением комиссии представлены к званию Лауреатов конкурса.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circle/>
  </p:transition>
</p:sld>
</file>

<file path=ppt/theme/theme1.xml><?xml version="1.0" encoding="utf-8"?>
<a:theme xmlns:a="http://schemas.openxmlformats.org/drawingml/2006/main" name="Тема5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967</TotalTime>
  <Words>1251</Words>
  <Application>Microsoft Office PowerPoint</Application>
  <PresentationFormat>Экран (4:3)</PresentationFormat>
  <Paragraphs>212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Тема5</vt:lpstr>
      <vt:lpstr>Тема Office</vt:lpstr>
      <vt:lpstr>ДНИ НАУКИ  2016</vt:lpstr>
      <vt:lpstr>для студентов 3 курса специальностей «Маркетинг» и «Коммерческая деятельность» и 4 курса специальности «Правоведение»    </vt:lpstr>
      <vt:lpstr>Заседания секций XII международной научно-практической конференции студентов и магистратов «ОРГАНИЗАЦИОННО-ПРАВОВОЕ ОБЕСПЕЧЕНИЕ МЕХАНИЗМА ХОЗЯЙСТВОВАНИЯ В СФЕРЕ АПК» </vt:lpstr>
      <vt:lpstr>Заседания секций XII международной научно-практической конференции студентов и магистратов «ОРГАНИЗАЦИОННО-ПРАВОВОЕ ОБЕСПЕЧЕНИЕ МЕХАНИЗМА ХОЗЯЙСТВОВАНИЯ В СФЕРЕ АПК»</vt:lpstr>
      <vt:lpstr>ОТЧЁТ  О НАУЧНОЙ РАБОТЕ ФАКУЛЬТЕТА  БИЗНЕСА И ПРАВА  ЗА 2015 Г.</vt:lpstr>
      <vt:lpstr> Председатель СНО факультета, студентка  4 курса 2 группы Маслова   Вероника</vt:lpstr>
      <vt:lpstr>Что такое научная деятельность?</vt:lpstr>
      <vt:lpstr> Конкурсы по специальности среди студентов 4 курса специальностей «Коммерческая деятельность» и «Маркетинг» и 5 курса специальности «Правоведение» (декабрь 2015 г.)</vt:lpstr>
      <vt:lpstr>Республиканский конкурс научных работ студентов вузов Республики Беларусь 2015 года (по итогам заседания конкурсной комиссии секций №2, 35) </vt:lpstr>
      <vt:lpstr>Проведение научных конференций в 2015 году</vt:lpstr>
      <vt:lpstr>Дипломы участников конференции «Организационно-правовое обеспечение механизма хозяйствования в сфере АПК»</vt:lpstr>
      <vt:lpstr>Слайд 12</vt:lpstr>
      <vt:lpstr>7 Могилёвский ИнвестУикенд</vt:lpstr>
      <vt:lpstr>Предметные олимпиады по учебным дисциплинам</vt:lpstr>
      <vt:lpstr>МЕРОПРИЯТИЯ, В КОТОРЫХ ПРИНЯЛИ УЧАСТИЕ СТУДЕНТЫ И МАГИСТРАНТЫ ФАКУЛЬТЕТА БИЗНЕСА И ПРАВА   </vt:lpstr>
      <vt:lpstr>Слайд 16</vt:lpstr>
      <vt:lpstr>Слайд 17</vt:lpstr>
      <vt:lpstr>Слайд 18</vt:lpstr>
      <vt:lpstr>Слайд 19</vt:lpstr>
      <vt:lpstr>Слайд 20</vt:lpstr>
      <vt:lpstr>Слайд 21</vt:lpstr>
      <vt:lpstr>Участие в академическом конкурсе «Закон и ты» </vt:lpstr>
      <vt:lpstr>Слайд 23</vt:lpstr>
      <vt:lpstr>Слайд 24</vt:lpstr>
      <vt:lpstr>Слайд 25</vt:lpstr>
      <vt:lpstr>ТРУДЫ НАШИХ УЧЁНЫХ</vt:lpstr>
      <vt:lpstr>ТРУДЫ НАШИХ УЧЁНЫХ</vt:lpstr>
      <vt:lpstr>ТРУДЫ НАШИХ УЧЁНЫХ</vt:lpstr>
      <vt:lpstr>Студенты, вошедшие в  «10-ку лучших» по количеству баллов за научный рейтинг</vt:lpstr>
      <vt:lpstr>Лагута Анна Анатольевна  – студентка 4 курса  6 группы  научный рейтинг за 2 сем 2014-2015 и  1 сем. 2015-2016  1072 балла</vt:lpstr>
      <vt:lpstr>Лагута Татьяна Анатольевна – студентка 4 курса  6 группы  научный рейтинг за 2 сем 2014-2015 и  1 сем. 2015-2016  1000 баллов</vt:lpstr>
      <vt:lpstr>Жавнерчик Владислав Олегович –  студент 4 курса  2 группы  научный рейтинг за 2 сем 2014-2015 и  1 сем. 2015-2016  864 балла</vt:lpstr>
      <vt:lpstr>Фисун  Роман Александрович – студент 4 курса  2 группы  научный рейтинг  2 сем 2014-2015 и  1 сем. 2015-2016 828 балла</vt:lpstr>
      <vt:lpstr>Рыженкова Марина Владиславовна– студентка 4 курса 2 группы  научный рейтинг за 2 сем 2014-2015 и  1 сем. 2015-2016  732 балла</vt:lpstr>
      <vt:lpstr>Поляченко Анна Васильевна – студентка 5 курса  2 группы  научный рейтинг за 2 сем 2014-2015 и  1 сем. 2015-2016  644 балла</vt:lpstr>
      <vt:lpstr>Кушнир  Татьяна Сергеевна – студентка 4 курса  4 группы  научный рейтинг за 2 сем 2014-2015 и  1 сем. 2015-2016  – 608 баллов</vt:lpstr>
      <vt:lpstr>Конон Юлия  Викторовна – студентка 4 курса  3 группы  научный рейтинг за 2 сем 2014-2015 и  1 сем. 2015-2016  600 балла</vt:lpstr>
      <vt:lpstr>Савченко Елизавета Владимировна – студентка 4 курса  6 группы  научный рейтинг за 2 сем 2014-2015 и  1 сем. 2015-2016  552 баллов</vt:lpstr>
      <vt:lpstr>Псыщаница Анна Николаевна – студентка 5 курса  4 группы  2 сем 2014-2015 и  1 сем. 2015-2016  512 баллов</vt:lpstr>
      <vt:lpstr>БЛАГОДАРИМ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Арутюнян</dc:creator>
  <cp:lastModifiedBy>Матюк</cp:lastModifiedBy>
  <cp:revision>126</cp:revision>
  <dcterms:created xsi:type="dcterms:W3CDTF">2013-05-18T16:04:00Z</dcterms:created>
  <dcterms:modified xsi:type="dcterms:W3CDTF">2016-05-24T12:05:47Z</dcterms:modified>
</cp:coreProperties>
</file>